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9801225" cy="14357350"/>
  <p:defaultTextStyle>
    <a:defPPr>
      <a:defRPr lang="en-US"/>
    </a:defPPr>
    <a:lvl1pPr algn="l" rtl="0" fontAlgn="base">
      <a:spcBef>
        <a:spcPct val="0"/>
      </a:spcBef>
      <a:spcAft>
        <a:spcPct val="0"/>
      </a:spcAft>
      <a:defRPr sz="1400" b="1" kern="1200">
        <a:solidFill>
          <a:schemeClr val="tx1"/>
        </a:solidFill>
        <a:latin typeface="Lucida Sans" pitchFamily="34" charset="0"/>
        <a:ea typeface="+mn-ea"/>
        <a:cs typeface="Arial" charset="0"/>
      </a:defRPr>
    </a:lvl1pPr>
    <a:lvl2pPr marL="457200" algn="l" rtl="0" fontAlgn="base">
      <a:spcBef>
        <a:spcPct val="0"/>
      </a:spcBef>
      <a:spcAft>
        <a:spcPct val="0"/>
      </a:spcAft>
      <a:defRPr sz="1400" b="1" kern="1200">
        <a:solidFill>
          <a:schemeClr val="tx1"/>
        </a:solidFill>
        <a:latin typeface="Lucida Sans" pitchFamily="34" charset="0"/>
        <a:ea typeface="+mn-ea"/>
        <a:cs typeface="Arial" charset="0"/>
      </a:defRPr>
    </a:lvl2pPr>
    <a:lvl3pPr marL="914400" algn="l" rtl="0" fontAlgn="base">
      <a:spcBef>
        <a:spcPct val="0"/>
      </a:spcBef>
      <a:spcAft>
        <a:spcPct val="0"/>
      </a:spcAft>
      <a:defRPr sz="1400" b="1" kern="1200">
        <a:solidFill>
          <a:schemeClr val="tx1"/>
        </a:solidFill>
        <a:latin typeface="Lucida Sans" pitchFamily="34" charset="0"/>
        <a:ea typeface="+mn-ea"/>
        <a:cs typeface="Arial" charset="0"/>
      </a:defRPr>
    </a:lvl3pPr>
    <a:lvl4pPr marL="1371600" algn="l" rtl="0" fontAlgn="base">
      <a:spcBef>
        <a:spcPct val="0"/>
      </a:spcBef>
      <a:spcAft>
        <a:spcPct val="0"/>
      </a:spcAft>
      <a:defRPr sz="1400" b="1" kern="1200">
        <a:solidFill>
          <a:schemeClr val="tx1"/>
        </a:solidFill>
        <a:latin typeface="Lucida Sans" pitchFamily="34" charset="0"/>
        <a:ea typeface="+mn-ea"/>
        <a:cs typeface="Arial" charset="0"/>
      </a:defRPr>
    </a:lvl4pPr>
    <a:lvl5pPr marL="1828800" algn="l" rtl="0" fontAlgn="base">
      <a:spcBef>
        <a:spcPct val="0"/>
      </a:spcBef>
      <a:spcAft>
        <a:spcPct val="0"/>
      </a:spcAft>
      <a:defRPr sz="1400" b="1" kern="1200">
        <a:solidFill>
          <a:schemeClr val="tx1"/>
        </a:solidFill>
        <a:latin typeface="Lucida Sans" pitchFamily="34" charset="0"/>
        <a:ea typeface="+mn-ea"/>
        <a:cs typeface="Arial" charset="0"/>
      </a:defRPr>
    </a:lvl5pPr>
    <a:lvl6pPr marL="2286000" algn="l" defTabSz="914400" rtl="0" eaLnBrk="1" latinLnBrk="0" hangingPunct="1">
      <a:defRPr sz="1400" b="1" kern="1200">
        <a:solidFill>
          <a:schemeClr val="tx1"/>
        </a:solidFill>
        <a:latin typeface="Lucida Sans" pitchFamily="34" charset="0"/>
        <a:ea typeface="+mn-ea"/>
        <a:cs typeface="Arial" charset="0"/>
      </a:defRPr>
    </a:lvl6pPr>
    <a:lvl7pPr marL="2743200" algn="l" defTabSz="914400" rtl="0" eaLnBrk="1" latinLnBrk="0" hangingPunct="1">
      <a:defRPr sz="1400" b="1" kern="1200">
        <a:solidFill>
          <a:schemeClr val="tx1"/>
        </a:solidFill>
        <a:latin typeface="Lucida Sans" pitchFamily="34" charset="0"/>
        <a:ea typeface="+mn-ea"/>
        <a:cs typeface="Arial" charset="0"/>
      </a:defRPr>
    </a:lvl7pPr>
    <a:lvl8pPr marL="3200400" algn="l" defTabSz="914400" rtl="0" eaLnBrk="1" latinLnBrk="0" hangingPunct="1">
      <a:defRPr sz="1400" b="1" kern="1200">
        <a:solidFill>
          <a:schemeClr val="tx1"/>
        </a:solidFill>
        <a:latin typeface="Lucida Sans" pitchFamily="34" charset="0"/>
        <a:ea typeface="+mn-ea"/>
        <a:cs typeface="Arial" charset="0"/>
      </a:defRPr>
    </a:lvl8pPr>
    <a:lvl9pPr marL="3657600" algn="l" defTabSz="914400" rtl="0" eaLnBrk="1" latinLnBrk="0" hangingPunct="1">
      <a:defRPr sz="1400" b="1" kern="1200">
        <a:solidFill>
          <a:schemeClr val="tx1"/>
        </a:solidFill>
        <a:latin typeface="Lucida San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785"/>
    <a:srgbClr val="C60C30"/>
    <a:srgbClr val="6E7645"/>
    <a:srgbClr val="51626F"/>
    <a:srgbClr val="0098C3"/>
    <a:srgbClr val="6A4061"/>
    <a:srgbClr val="949D9E"/>
    <a:srgbClr val="9B6E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146" autoAdjust="0"/>
  </p:normalViewPr>
  <p:slideViewPr>
    <p:cSldViewPr>
      <p:cViewPr varScale="1">
        <p:scale>
          <a:sx n="99" d="100"/>
          <a:sy n="99" d="100"/>
        </p:scale>
        <p:origin x="-3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46563" cy="71755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5551488" y="0"/>
            <a:ext cx="4248150" cy="717550"/>
          </a:xfrm>
          <a:prstGeom prst="rect">
            <a:avLst/>
          </a:prstGeom>
        </p:spPr>
        <p:txBody>
          <a:bodyPr vert="horz" lIns="91440" tIns="45720" rIns="91440" bIns="45720" rtlCol="0"/>
          <a:lstStyle>
            <a:lvl1pPr algn="r">
              <a:defRPr sz="1200"/>
            </a:lvl1pPr>
          </a:lstStyle>
          <a:p>
            <a:pPr>
              <a:defRPr/>
            </a:pPr>
            <a:fld id="{01AC3F90-769E-4335-B13C-2043F2A079A7}" type="datetimeFigureOut">
              <a:rPr lang="en-US"/>
              <a:pPr>
                <a:defRPr/>
              </a:pPr>
              <a:t>8/26/2011</a:t>
            </a:fld>
            <a:endParaRPr lang="en-GB"/>
          </a:p>
        </p:txBody>
      </p:sp>
      <p:sp>
        <p:nvSpPr>
          <p:cNvPr id="4" name="Slide Image Placeholder 3"/>
          <p:cNvSpPr>
            <a:spLocks noGrp="1" noRot="1" noChangeAspect="1"/>
          </p:cNvSpPr>
          <p:nvPr>
            <p:ph type="sldImg" idx="2"/>
          </p:nvPr>
        </p:nvSpPr>
        <p:spPr>
          <a:xfrm>
            <a:off x="1311275" y="1076325"/>
            <a:ext cx="7178675" cy="53848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79488" y="6819900"/>
            <a:ext cx="7842250" cy="64611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13636625"/>
            <a:ext cx="4246563" cy="71755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5551488" y="13636625"/>
            <a:ext cx="4248150" cy="717550"/>
          </a:xfrm>
          <a:prstGeom prst="rect">
            <a:avLst/>
          </a:prstGeom>
        </p:spPr>
        <p:txBody>
          <a:bodyPr vert="horz" lIns="91440" tIns="45720" rIns="91440" bIns="45720" rtlCol="0" anchor="b"/>
          <a:lstStyle>
            <a:lvl1pPr algn="r">
              <a:defRPr sz="1200"/>
            </a:lvl1pPr>
          </a:lstStyle>
          <a:p>
            <a:pPr>
              <a:defRPr/>
            </a:pPr>
            <a:fld id="{571455FF-6F33-41FF-B999-DE2E7E5C613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6F5B0FC-49A4-447D-8A9A-18BC9B18F935}" type="datetimeFigureOut">
              <a:rPr lang="en-US"/>
              <a:pPr>
                <a:defRPr/>
              </a:pPr>
              <a:t>8/26/2011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6AEE795-365D-42E6-A0FE-292FE55224C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15D7BB5-004A-429F-A98F-649167F54BDB}" type="datetimeFigureOut">
              <a:rPr lang="en-US"/>
              <a:pPr>
                <a:defRPr/>
              </a:pPr>
              <a:t>8/26/2011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716DC90-95D1-4924-8007-413B9D53BD5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5BD8D26-657B-46DB-AE20-93AA61F15EAF}" type="datetimeFigureOut">
              <a:rPr lang="en-US"/>
              <a:pPr>
                <a:defRPr/>
              </a:pPr>
              <a:t>8/26/2011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C8AFC4-0CEF-48B8-AA22-E18A115967D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A6FFA10-E3EC-4175-9E86-B290D8433A35}" type="datetimeFigureOut">
              <a:rPr lang="en-US"/>
              <a:pPr>
                <a:defRPr/>
              </a:pPr>
              <a:t>8/26/2011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AA7741-FAB8-4806-A2EE-A60D34A77EB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07625A-482D-4B44-B126-986BD12DF306}" type="datetimeFigureOut">
              <a:rPr lang="en-US"/>
              <a:pPr>
                <a:defRPr/>
              </a:pPr>
              <a:t>8/26/2011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8EC102-629F-44BD-B275-5DB42753BEA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E966E5E-40B8-4806-B4FF-A12435779954}" type="datetimeFigureOut">
              <a:rPr lang="en-US"/>
              <a:pPr>
                <a:defRPr/>
              </a:pPr>
              <a:t>8/26/2011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79CFFBA-7700-482B-8F4F-6504BE6289F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45E0DA4-3C62-40A6-B84D-96C73F53EB24}" type="datetimeFigureOut">
              <a:rPr lang="en-US"/>
              <a:pPr>
                <a:defRPr/>
              </a:pPr>
              <a:t>8/26/2011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99BCE5B-2307-48F6-AE9D-20AF7D8E83C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151D3F-D196-4A3C-AC66-9C9F7574449C}" type="datetimeFigureOut">
              <a:rPr lang="en-US"/>
              <a:pPr>
                <a:defRPr/>
              </a:pPr>
              <a:t>8/26/2011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1241BBB-DE30-4372-8FF4-C7DFD1CA744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6C4660-0B1B-4FC0-8414-B3448D1DA34A}" type="datetimeFigureOut">
              <a:rPr lang="en-US"/>
              <a:pPr>
                <a:defRPr/>
              </a:pPr>
              <a:t>8/26/2011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86DB388-B322-4B28-82D5-0CB0F8EBE0A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469840-64F0-45E3-B452-3E6A45508406}" type="datetimeFigureOut">
              <a:rPr lang="en-US"/>
              <a:pPr>
                <a:defRPr/>
              </a:pPr>
              <a:t>8/26/2011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29612A4-5A73-450E-8BDE-E2465FD2001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B551BF-24C9-467D-9711-162118D9C78F}" type="datetimeFigureOut">
              <a:rPr lang="en-US"/>
              <a:pPr>
                <a:defRPr/>
              </a:pPr>
              <a:t>8/26/2011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BFDB58-34DA-455E-982B-84C0AD29332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E6164DB4-9661-409D-9056-5F4D21BD8C37}" type="datetimeFigureOut">
              <a:rPr lang="en-US"/>
              <a:pPr>
                <a:defRPr/>
              </a:pPr>
              <a:t>8/26/2011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95D6491D-E70E-4BB3-80B3-65BF865003D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9" descr="white_trans"/>
          <p:cNvPicPr>
            <a:picLocks noChangeAspect="1" noChangeArrowheads="1"/>
          </p:cNvPicPr>
          <p:nvPr/>
        </p:nvPicPr>
        <p:blipFill>
          <a:blip r:embed="rId2" cstate="print"/>
          <a:srcRect/>
          <a:stretch>
            <a:fillRect/>
          </a:stretch>
        </p:blipFill>
        <p:spPr bwMode="auto">
          <a:xfrm>
            <a:off x="6804025" y="333375"/>
            <a:ext cx="2044700" cy="431800"/>
          </a:xfrm>
          <a:prstGeom prst="rect">
            <a:avLst/>
          </a:prstGeom>
          <a:noFill/>
          <a:ln w="9525">
            <a:noFill/>
            <a:miter lim="800000"/>
            <a:headEnd/>
            <a:tailEnd/>
          </a:ln>
        </p:spPr>
      </p:pic>
      <p:pic>
        <p:nvPicPr>
          <p:cNvPr id="16387" name="Picture 10" descr="pencils - ed psych"/>
          <p:cNvPicPr>
            <a:picLocks noChangeAspect="1" noChangeArrowheads="1"/>
          </p:cNvPicPr>
          <p:nvPr/>
        </p:nvPicPr>
        <p:blipFill>
          <a:blip r:embed="rId3" cstate="print"/>
          <a:srcRect/>
          <a:stretch>
            <a:fillRect/>
          </a:stretch>
        </p:blipFill>
        <p:spPr bwMode="auto">
          <a:xfrm>
            <a:off x="4421188" y="493713"/>
            <a:ext cx="4722812" cy="6364287"/>
          </a:xfrm>
          <a:prstGeom prst="rect">
            <a:avLst/>
          </a:prstGeom>
          <a:noFill/>
          <a:ln w="9525">
            <a:noFill/>
            <a:miter lim="800000"/>
            <a:headEnd/>
            <a:tailEnd/>
          </a:ln>
        </p:spPr>
      </p:pic>
      <p:sp>
        <p:nvSpPr>
          <p:cNvPr id="16388" name="Text Box 5"/>
          <p:cNvSpPr txBox="1">
            <a:spLocks noChangeArrowheads="1"/>
          </p:cNvSpPr>
          <p:nvPr/>
        </p:nvSpPr>
        <p:spPr bwMode="auto">
          <a:xfrm>
            <a:off x="142875" y="1500188"/>
            <a:ext cx="5400675" cy="1323975"/>
          </a:xfrm>
          <a:prstGeom prst="rect">
            <a:avLst/>
          </a:prstGeom>
          <a:noFill/>
          <a:ln w="9525">
            <a:noFill/>
            <a:miter lim="800000"/>
            <a:headEnd/>
            <a:tailEnd/>
          </a:ln>
        </p:spPr>
        <p:txBody>
          <a:bodyPr>
            <a:spAutoFit/>
          </a:bodyPr>
          <a:lstStyle/>
          <a:p>
            <a:pPr>
              <a:spcBef>
                <a:spcPct val="50000"/>
              </a:spcBef>
            </a:pPr>
            <a:r>
              <a:rPr lang="en-GB" sz="1800">
                <a:solidFill>
                  <a:srgbClr val="6A4061"/>
                </a:solidFill>
              </a:rPr>
              <a:t>What would I do?</a:t>
            </a:r>
          </a:p>
          <a:p>
            <a:pPr>
              <a:spcBef>
                <a:spcPct val="50000"/>
              </a:spcBef>
            </a:pPr>
            <a:r>
              <a:rPr lang="en-GB" b="0"/>
              <a:t>Work with families, schools, other professionals and children and young people themselves to ensure that those with learning difficulties, or social or emotional problems can learn and develop to the best of their abilities.</a:t>
            </a:r>
            <a:endParaRPr lang="en-GB" sz="1300" b="0"/>
          </a:p>
        </p:txBody>
      </p:sp>
      <p:sp>
        <p:nvSpPr>
          <p:cNvPr id="16389" name="Text Box 6"/>
          <p:cNvSpPr txBox="1">
            <a:spLocks noChangeArrowheads="1"/>
          </p:cNvSpPr>
          <p:nvPr/>
        </p:nvSpPr>
        <p:spPr bwMode="auto">
          <a:xfrm>
            <a:off x="142844" y="3000372"/>
            <a:ext cx="4787900" cy="1754187"/>
          </a:xfrm>
          <a:prstGeom prst="rect">
            <a:avLst/>
          </a:prstGeom>
          <a:noFill/>
          <a:ln w="9525">
            <a:noFill/>
            <a:miter lim="800000"/>
            <a:headEnd/>
            <a:tailEnd/>
          </a:ln>
        </p:spPr>
        <p:txBody>
          <a:bodyPr>
            <a:spAutoFit/>
          </a:bodyPr>
          <a:lstStyle/>
          <a:p>
            <a:pPr marL="342900" indent="-342900">
              <a:spcBef>
                <a:spcPct val="50000"/>
              </a:spcBef>
            </a:pPr>
            <a:r>
              <a:rPr lang="en-GB" sz="1800" dirty="0">
                <a:solidFill>
                  <a:srgbClr val="6A4061"/>
                </a:solidFill>
              </a:rPr>
              <a:t>How do I become one?</a:t>
            </a:r>
          </a:p>
          <a:p>
            <a:pPr marL="342900" indent="-342900">
              <a:spcBef>
                <a:spcPct val="50000"/>
              </a:spcBef>
            </a:pPr>
            <a:r>
              <a:rPr lang="en-GB" b="0" dirty="0"/>
              <a:t>At least an upper second class degree</a:t>
            </a:r>
          </a:p>
          <a:p>
            <a:pPr marL="342900" indent="-342900">
              <a:spcBef>
                <a:spcPct val="50000"/>
              </a:spcBef>
            </a:pPr>
            <a:r>
              <a:rPr lang="en-GB" b="0" dirty="0"/>
              <a:t>3 year Taught Doctorate in Educational Psychology</a:t>
            </a:r>
          </a:p>
          <a:p>
            <a:pPr marL="342900" indent="-342900">
              <a:spcBef>
                <a:spcPct val="50000"/>
              </a:spcBef>
            </a:pPr>
            <a:endParaRPr lang="en-GB" dirty="0"/>
          </a:p>
          <a:p>
            <a:pPr marL="342900" indent="-342900">
              <a:spcBef>
                <a:spcPct val="50000"/>
              </a:spcBef>
            </a:pPr>
            <a:endParaRPr lang="en-GB" sz="1800" b="0" dirty="0">
              <a:latin typeface="Arial" charset="0"/>
            </a:endParaRPr>
          </a:p>
        </p:txBody>
      </p:sp>
      <p:sp>
        <p:nvSpPr>
          <p:cNvPr id="16390" name="Text Box 13"/>
          <p:cNvSpPr txBox="1">
            <a:spLocks noChangeArrowheads="1"/>
          </p:cNvSpPr>
          <p:nvPr/>
        </p:nvSpPr>
        <p:spPr bwMode="auto">
          <a:xfrm>
            <a:off x="142844" y="4357694"/>
            <a:ext cx="5832475" cy="1855788"/>
          </a:xfrm>
          <a:prstGeom prst="rect">
            <a:avLst/>
          </a:prstGeom>
          <a:noFill/>
          <a:ln w="9525">
            <a:noFill/>
            <a:miter lim="800000"/>
            <a:headEnd/>
            <a:tailEnd/>
          </a:ln>
        </p:spPr>
        <p:txBody>
          <a:bodyPr>
            <a:spAutoFit/>
          </a:bodyPr>
          <a:lstStyle/>
          <a:p>
            <a:pPr>
              <a:spcBef>
                <a:spcPct val="50000"/>
              </a:spcBef>
            </a:pPr>
            <a:r>
              <a:rPr lang="en-GB" sz="1800" dirty="0">
                <a:solidFill>
                  <a:srgbClr val="6A4061"/>
                </a:solidFill>
              </a:rPr>
              <a:t>Where can I obtain relevant experience?</a:t>
            </a:r>
          </a:p>
          <a:p>
            <a:pPr>
              <a:spcBef>
                <a:spcPct val="50000"/>
              </a:spcBef>
            </a:pPr>
            <a:r>
              <a:rPr lang="en-GB" b="0" dirty="0"/>
              <a:t>Classroom assistant or teacher in schools</a:t>
            </a:r>
          </a:p>
          <a:p>
            <a:pPr>
              <a:spcBef>
                <a:spcPct val="50000"/>
              </a:spcBef>
            </a:pPr>
            <a:r>
              <a:rPr lang="en-GB" b="0" dirty="0"/>
              <a:t>Voluntary organisations for children and young people</a:t>
            </a:r>
          </a:p>
          <a:p>
            <a:pPr>
              <a:spcBef>
                <a:spcPct val="50000"/>
              </a:spcBef>
            </a:pPr>
            <a:r>
              <a:rPr lang="en-GB" b="0" dirty="0"/>
              <a:t>Working with disabled children – </a:t>
            </a:r>
            <a:r>
              <a:rPr lang="en-GB" b="0" dirty="0" err="1"/>
              <a:t>eg</a:t>
            </a:r>
            <a:r>
              <a:rPr lang="en-GB" b="0" dirty="0"/>
              <a:t>: ABA tutoring (working with Children with Autism)</a:t>
            </a:r>
          </a:p>
          <a:p>
            <a:pPr>
              <a:spcBef>
                <a:spcPct val="50000"/>
              </a:spcBef>
            </a:pPr>
            <a:endParaRPr lang="en-GB" b="0" dirty="0">
              <a:latin typeface="Arial" charset="0"/>
            </a:endParaRPr>
          </a:p>
        </p:txBody>
      </p:sp>
      <p:sp>
        <p:nvSpPr>
          <p:cNvPr id="16392" name="Title 1"/>
          <p:cNvSpPr>
            <a:spLocks noGrp="1"/>
          </p:cNvSpPr>
          <p:nvPr>
            <p:ph type="title"/>
          </p:nvPr>
        </p:nvSpPr>
        <p:spPr>
          <a:xfrm>
            <a:off x="179388" y="404813"/>
            <a:ext cx="7345362" cy="1143000"/>
          </a:xfrm>
        </p:spPr>
        <p:txBody>
          <a:bodyPr/>
          <a:lstStyle/>
          <a:p>
            <a:pPr algn="l" eaLnBrk="1" hangingPunct="1"/>
            <a:r>
              <a:rPr lang="en-GB" sz="4000" smtClean="0">
                <a:solidFill>
                  <a:srgbClr val="A3A86B"/>
                </a:solidFill>
                <a:latin typeface="Georgia" pitchFamily="18" charset="0"/>
              </a:rPr>
              <a:t>Educational Psychologists</a:t>
            </a:r>
          </a:p>
        </p:txBody>
      </p:sp>
      <p:pic>
        <p:nvPicPr>
          <p:cNvPr id="8" name="Content Placeholder 5" descr="black_trans.png"/>
          <p:cNvPicPr>
            <a:picLocks noChangeAspect="1"/>
          </p:cNvPicPr>
          <p:nvPr/>
        </p:nvPicPr>
        <p:blipFill>
          <a:blip r:embed="rId4" cstate="print"/>
          <a:srcRect/>
          <a:stretch>
            <a:fillRect/>
          </a:stretch>
        </p:blipFill>
        <p:spPr bwMode="auto">
          <a:xfrm>
            <a:off x="6715140" y="214290"/>
            <a:ext cx="2160588" cy="4683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7477</TotalTime>
  <Words>101</Words>
  <Application>Microsoft Office PowerPoint</Application>
  <PresentationFormat>On-screen Show (4:3)</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Educational Psychologists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Psychology</dc:title>
  <dc:creator>cb27g09</dc:creator>
  <cp:lastModifiedBy>cb27g09</cp:lastModifiedBy>
  <cp:revision>308</cp:revision>
  <dcterms:created xsi:type="dcterms:W3CDTF">2011-07-19T10:22:12Z</dcterms:created>
  <dcterms:modified xsi:type="dcterms:W3CDTF">2011-08-26T09:42:57Z</dcterms:modified>
</cp:coreProperties>
</file>